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1c01616a4cf4433" /><Relationship Type="http://schemas.openxmlformats.org/officeDocument/2006/relationships/extended-properties" Target="/docProps/app.xml" Id="R4975d359148d4784" /><Relationship Type="http://schemas.openxmlformats.org/officeDocument/2006/relationships/officeDocument" Target="/ppt/presentation.xml" Id="R58f6e490865c49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4d4a5ca96514b24"/>
  </p:sldMasterIdLst>
  <p:notesMasterIdLst>
    <p:notesMasterId xmlns:r="http://schemas.openxmlformats.org/officeDocument/2006/relationships" r:id="R77566fa7800b4f7a"/>
  </p:notesMasterIdLst>
  <p:sldIdLst>
    <p:sldId xmlns:r="http://schemas.openxmlformats.org/officeDocument/2006/relationships" id="256" r:id="Rf0effe04976b4a03"/>
    <p:sldId xmlns:r="http://schemas.openxmlformats.org/officeDocument/2006/relationships" id="257" r:id="R18cbde473d6b4ad8"/>
    <p:sldId xmlns:r="http://schemas.openxmlformats.org/officeDocument/2006/relationships" id="258" r:id="R2a6dbda698024848"/>
    <p:sldId xmlns:r="http://schemas.openxmlformats.org/officeDocument/2006/relationships" id="259" r:id="R26d9d6aa175b42be"/>
    <p:sldId xmlns:r="http://schemas.openxmlformats.org/officeDocument/2006/relationships" id="260" r:id="R0dbfbaa3669f472e"/>
    <p:sldId xmlns:r="http://schemas.openxmlformats.org/officeDocument/2006/relationships" id="261" r:id="Rce306c2eb27e4c27"/>
    <p:sldId xmlns:r="http://schemas.openxmlformats.org/officeDocument/2006/relationships" id="262" r:id="Rf2b9053ca70c4fc7"/>
    <p:sldId xmlns:r="http://schemas.openxmlformats.org/officeDocument/2006/relationships" id="263" r:id="Ra154447d3dce4e28"/>
    <p:sldId xmlns:r="http://schemas.openxmlformats.org/officeDocument/2006/relationships" id="264" r:id="R5f50bcb6175248b1"/>
    <p:sldId xmlns:r="http://schemas.openxmlformats.org/officeDocument/2006/relationships" id="265" r:id="R2c676273db804b49"/>
    <p:sldId xmlns:r="http://schemas.openxmlformats.org/officeDocument/2006/relationships" id="266" r:id="Raf948fa14880487b"/>
    <p:sldId xmlns:r="http://schemas.openxmlformats.org/officeDocument/2006/relationships" id="267" r:id="Re732d78beebe49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33842f024640ea" /><Relationship Type="http://schemas.openxmlformats.org/officeDocument/2006/relationships/slideMaster" Target="/ppt/slideMasters/slideMaster1.xml" Id="R74d4a5ca96514b24" /><Relationship Type="http://schemas.openxmlformats.org/officeDocument/2006/relationships/notesMaster" Target="/ppt/notesMasters/notesMaster1.xml" Id="R77566fa7800b4f7a" /><Relationship Type="http://schemas.openxmlformats.org/officeDocument/2006/relationships/presProps" Target="/ppt/presProps.xml" Id="R73a6a86039844726" /><Relationship Type="http://schemas.openxmlformats.org/officeDocument/2006/relationships/tableStyles" Target="/ppt/tableStyles.xml" Id="R73a5bf132f9f4b86" /><Relationship Type="http://schemas.openxmlformats.org/officeDocument/2006/relationships/slide" Target="/ppt/slides/slide1.xml" Id="Rf0effe04976b4a03" /><Relationship Type="http://schemas.openxmlformats.org/officeDocument/2006/relationships/slide" Target="/ppt/slides/slide2.xml" Id="R18cbde473d6b4ad8" /><Relationship Type="http://schemas.openxmlformats.org/officeDocument/2006/relationships/slide" Target="/ppt/slides/slide3.xml" Id="R2a6dbda698024848" /><Relationship Type="http://schemas.openxmlformats.org/officeDocument/2006/relationships/slide" Target="/ppt/slides/slide4.xml" Id="R26d9d6aa175b42be" /><Relationship Type="http://schemas.openxmlformats.org/officeDocument/2006/relationships/slide" Target="/ppt/slides/slide5.xml" Id="R0dbfbaa3669f472e" /><Relationship Type="http://schemas.openxmlformats.org/officeDocument/2006/relationships/slide" Target="/ppt/slides/slide6.xml" Id="Rce306c2eb27e4c27" /><Relationship Type="http://schemas.openxmlformats.org/officeDocument/2006/relationships/slide" Target="/ppt/slides/slide7.xml" Id="Rf2b9053ca70c4fc7" /><Relationship Type="http://schemas.openxmlformats.org/officeDocument/2006/relationships/slide" Target="/ppt/slides/slide8.xml" Id="Ra154447d3dce4e28" /><Relationship Type="http://schemas.openxmlformats.org/officeDocument/2006/relationships/slide" Target="/ppt/slides/slide9.xml" Id="R5f50bcb6175248b1" /><Relationship Type="http://schemas.openxmlformats.org/officeDocument/2006/relationships/slide" Target="/ppt/slides/slide10.xml" Id="R2c676273db804b49" /><Relationship Type="http://schemas.openxmlformats.org/officeDocument/2006/relationships/slide" Target="/ppt/slides/slide11.xml" Id="Raf948fa14880487b" /><Relationship Type="http://schemas.openxmlformats.org/officeDocument/2006/relationships/slide" Target="/ppt/slides/slide12.xml" Id="Re732d78beebe49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de33d6389d42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35d0f6a8d094aec" /><Relationship Type="http://schemas.openxmlformats.org/officeDocument/2006/relationships/notesMaster" Target="/ppt/notesMasters/notesMaster1.xml" Id="R7f44959bc0674d1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4c555d2db549bb" /><Relationship Type="http://schemas.openxmlformats.org/officeDocument/2006/relationships/notesMaster" Target="/ppt/notesMasters/notesMaster1.xml" Id="R16d92276112a4b3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72bd0b5b09c4cce" /><Relationship Type="http://schemas.openxmlformats.org/officeDocument/2006/relationships/notesMaster" Target="/ppt/notesMasters/notesMaster1.xml" Id="Ra360d11de842431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4797ee0f8b42d0" /><Relationship Type="http://schemas.openxmlformats.org/officeDocument/2006/relationships/notesMaster" Target="/ppt/notesMasters/notesMaster1.xml" Id="R706fdc6ea95a404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f91e1af1d3c480f" /><Relationship Type="http://schemas.openxmlformats.org/officeDocument/2006/relationships/notesMaster" Target="/ppt/notesMasters/notesMaster1.xml" Id="R6cb73ed5f5784bb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9a3a6ba0e34feb" /><Relationship Type="http://schemas.openxmlformats.org/officeDocument/2006/relationships/notesMaster" Target="/ppt/notesMasters/notesMaster1.xml" Id="Rf760c8b74d9a41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8e1318818a43b9" /><Relationship Type="http://schemas.openxmlformats.org/officeDocument/2006/relationships/notesMaster" Target="/ppt/notesMasters/notesMaster1.xml" Id="R849611f016214a5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24c9232886d40b9" /><Relationship Type="http://schemas.openxmlformats.org/officeDocument/2006/relationships/notesMaster" Target="/ppt/notesMasters/notesMaster1.xml" Id="Rc6859930dccd457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88860b21ad74e31" /><Relationship Type="http://schemas.openxmlformats.org/officeDocument/2006/relationships/notesMaster" Target="/ppt/notesMasters/notesMaster1.xml" Id="R156fe40035c94a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78d4fe3b370488a" /><Relationship Type="http://schemas.openxmlformats.org/officeDocument/2006/relationships/notesMaster" Target="/ppt/notesMasters/notesMaster1.xml" Id="R3847a6c7a6de496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554cc4271544451" /><Relationship Type="http://schemas.openxmlformats.org/officeDocument/2006/relationships/notesMaster" Target="/ppt/notesMasters/notesMaster1.xml" Id="R77f49d6994474af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8c5fbbe79a94d8c" /><Relationship Type="http://schemas.openxmlformats.org/officeDocument/2006/relationships/notesMaster" Target="/ppt/notesMasters/notesMaster1.xml" Id="Re3441bbf99c74c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Content: EJE partner presentation for Sea Otter Europe.</a:t>
            </a:r>
          </a:p>
          <a:p xmlns:a="http://schemas.openxmlformats.org/drawingml/2006/main">
            <a:r>
              <a:t>Visuals: EJE About collage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Content: The sports journey remains fragmented across specialized providers.</a:t>
            </a:r>
          </a:p>
          <a:p xmlns:a="http://schemas.openxmlformats.org/drawingml/2006/main">
            <a:r>
              <a:t>Visuals: Editorial typography and EJE brand palette.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Content: EJE value proposition and three connected pillars.</a:t>
            </a:r>
          </a:p>
          <a:p xmlns:a="http://schemas.openxmlformats.org/drawingml/2006/main">
            <a:r>
              <a:t>Visuals: EJE editorial collage developed for the About concept.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Content: Train proposition for a structured, connected and personal preparation experience.</a:t>
            </a:r>
          </a:p>
          <a:p xmlns:a="http://schemas.openxmlformats.org/drawingml/2006/main">
            <a:r>
              <a:t>Visuals: EJE Train Connect Travel concept image.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Content: Residential, Commercial and Hospitality applications of EJE Connect.</a:t>
            </a:r>
          </a:p>
          <a:p xmlns:a="http://schemas.openxmlformats.org/drawingml/2006/main">
            <a:r>
              <a:t>Visuals: EJE plan-to-reality architectural images, including the rebuilt Hospitality companion image.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Content: Travel proposition and the four experience families.</a:t>
            </a:r>
          </a:p>
          <a:p xmlns:a="http://schemas.openxmlformats.org/drawingml/2006/main">
            <a:r>
              <a:t>Visuals: EJE editorial collage developed for the brand concept.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Content: The EJE relationship supports the athlete before, during and after the event.</a:t>
            </a:r>
          </a:p>
          <a:p xmlns:a="http://schemas.openxmlformats.org/drawingml/2006/main">
            <a:r>
              <a:t>Visuals: Editorial stage composition in the EJE palette.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Content: EJE designs a parallel and shared experience for companions.</a:t>
            </a:r>
          </a:p>
          <a:p xmlns:a="http://schemas.openxmlformats.org/drawingml/2006/main">
            <a:r>
              <a:t>Visuals: Café and destination crops from the user-approved EJE About collage.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Content: EJE travel portfolio spanning Grand Tours, Classics, European routes and half marathons.</a:t>
            </a:r>
          </a:p>
          <a:p xmlns:a="http://schemas.openxmlformats.org/drawingml/2006/main">
            <a:r>
              <a:t>Visuals: EJE community and cycling collage.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Content: Qualitative comparison of EJE with common market alternatives. No external benchmark or quantitative claim is implied.</a:t>
            </a:r>
          </a:p>
          <a:p xmlns:a="http://schemas.openxmlformats.org/drawingml/2006/main">
            <a:r>
              <a:t>Visuals: Editable text matrix in the EJE visual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Content: Partnership pathways and the rationale for investing or associating with EJE.</a:t>
            </a:r>
          </a:p>
          <a:p xmlns:a="http://schemas.openxmlformats.org/drawingml/2006/main">
            <a:r>
              <a:t>Visuals: Editorial partnership composition in the EJE palette.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Content: Closing invitation and EJE contact roles.</a:t>
            </a:r>
          </a:p>
          <a:p xmlns:a="http://schemas.openxmlformats.org/drawingml/2006/main">
            <a:r>
              <a:t>Visuals: User-approved EJE About collage used as a closing background.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2d58e8d8be4a5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f6d7340a2d54ee9" /><Relationship Type="http://schemas.openxmlformats.org/officeDocument/2006/relationships/slideLayout" Target="/ppt/slideLayouts/slideLayout1.xml" Id="Rd2c42532005048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c42532005048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b2b6461e894e73" /><Relationship Type="http://schemas.openxmlformats.org/officeDocument/2006/relationships/image" Target="/ppt/media/image.png" Id="Rc7989e5e728a4706" /><Relationship Type="http://schemas.openxmlformats.org/officeDocument/2006/relationships/notesSlide" Target="/ppt/notesSlides/notesSlide1.xml" Id="Rbed80490943a4f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4c851843e14a27" /><Relationship Type="http://schemas.openxmlformats.org/officeDocument/2006/relationships/notesSlide" Target="/ppt/notesSlides/notesSlide2.xml" Id="Rc9d368b21c3d4d2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baf65d37004c91" /><Relationship Type="http://schemas.openxmlformats.org/officeDocument/2006/relationships/image" Target="/ppt/media/image2.png" Id="Rcd9e85760fbd4782" /><Relationship Type="http://schemas.openxmlformats.org/officeDocument/2006/relationships/notesSlide" Target="/ppt/notesSlides/notesSlide3.xml" Id="Rf69a974ca19f424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358334b1814f13" /><Relationship Type="http://schemas.openxmlformats.org/officeDocument/2006/relationships/image" Target="/ppt/media/image3.png" Id="Rcbd8dbd0f9ca4e58" /><Relationship Type="http://schemas.openxmlformats.org/officeDocument/2006/relationships/notesSlide" Target="/ppt/notesSlides/notesSlide4.xml" Id="Rda554c11292a4b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b89bfd6d8e401f" /><Relationship Type="http://schemas.openxmlformats.org/officeDocument/2006/relationships/image" Target="/ppt/media/image4.png" Id="R8ee9ef9cbc36480f" /><Relationship Type="http://schemas.openxmlformats.org/officeDocument/2006/relationships/image" Target="/ppt/media/image5.png" Id="Rda03b7fac3c64df4" /><Relationship Type="http://schemas.openxmlformats.org/officeDocument/2006/relationships/image" Target="/ppt/media/image6.png" Id="Racfe188565f84a2a" /><Relationship Type="http://schemas.openxmlformats.org/officeDocument/2006/relationships/notesSlide" Target="/ppt/notesSlides/notesSlide5.xml" Id="R871ffe53171c423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311bcdd8d1424a" /><Relationship Type="http://schemas.openxmlformats.org/officeDocument/2006/relationships/image" Target="/ppt/media/image7.png" Id="R8b06a46fd04a4cae" /><Relationship Type="http://schemas.openxmlformats.org/officeDocument/2006/relationships/notesSlide" Target="/ppt/notesSlides/notesSlide6.xml" Id="R3b6c187b52fa4d8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b97980ca274c13" /><Relationship Type="http://schemas.openxmlformats.org/officeDocument/2006/relationships/notesSlide" Target="/ppt/notesSlides/notesSlide7.xml" Id="R7d6f1581a533470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7979d1418445d7" /><Relationship Type="http://schemas.openxmlformats.org/officeDocument/2006/relationships/image" Target="/ppt/media/image8.png" Id="R4f26e166281d4139" /><Relationship Type="http://schemas.openxmlformats.org/officeDocument/2006/relationships/notesSlide" Target="/ppt/notesSlides/notesSlide8.xml" Id="Rd30ce1a92174420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8787b84b4040b8" /><Relationship Type="http://schemas.openxmlformats.org/officeDocument/2006/relationships/image" Target="/ppt/media/image9.png" Id="Re93371500ed54b3a" /><Relationship Type="http://schemas.openxmlformats.org/officeDocument/2006/relationships/notesSlide" Target="/ppt/notesSlides/notesSlide9.xml" Id="R5196128aaf7e4d2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e81897c04b4792" /><Relationship Type="http://schemas.openxmlformats.org/officeDocument/2006/relationships/notesSlide" Target="/ppt/notesSlides/notesSlide10.xml" Id="Rc2a584d5eed2428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904caac58f42d2" /><Relationship Type="http://schemas.openxmlformats.org/officeDocument/2006/relationships/notesSlide" Target="/ppt/notesSlides/notesSlide11.xml" Id="Ra9ee4b4188684bb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f81d329cb1435e" /><Relationship Type="http://schemas.openxmlformats.org/officeDocument/2006/relationships/image" Target="/ppt/media/image10.png" Id="Rf3fc3b79d58d46e4" /><Relationship Type="http://schemas.openxmlformats.org/officeDocument/2006/relationships/notesSlide" Target="/ppt/notesSlides/notesSlide12.xml" Id="Rbd436e754ac9473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3E2A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989e5e728a4706"/>
          <a:stretch xmlns:a="http://schemas.openxmlformats.org/drawingml/2006/main"/>
        </p:blipFill>
        <p:spPr>
          <a:xfrm xmlns:a="http://schemas.openxmlformats.org/drawingml/2006/main">
            <a:off x="6838950" y="0"/>
            <a:ext cx="5143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023988-C297-42B8-8CC7-7553FEC73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629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E2A2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624291-6947-4635-8C39-2FBA69CDD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714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345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EJE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A85FA0-6134-4575-9239-67440F03D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962025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B7AA99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 i="0">
                <a:solidFill>
                  <a:srgbClr val="B7AA99"/>
                </a:solidFill>
                <a:latin typeface="Nimbus Sans"/>
                <a:ea typeface="Nimbus Sans"/>
                <a:cs typeface="Nimbus Sans"/>
              </a:rPr>
              <a:t>EXPERIENCES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0D4ACB-CE9A-4FCD-8325-0F65361D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53340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435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TRAIN.</a:t>
            </a:r>
          </a:p>
          <a:p xmlns:a="http://schemas.openxmlformats.org/drawingml/2006/main">
            <a:pPr algn="l">
              <a:defRPr sz="435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435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CONNECT.</a:t>
            </a:r>
          </a:p>
          <a:p xmlns:a="http://schemas.openxmlformats.org/drawingml/2006/main">
            <a:pPr algn="l">
              <a:defRPr sz="435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435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TRAVEL.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8A9B6B-E273-4B52-843C-338716D32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762500"/>
            <a:ext cx="4953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rPr>
              <a:t>An integrated sports experience for athletes, companions and the partners who serve them.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697C0-529E-4068-B4A9-8E3305AC9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105525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B7AA9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B7AA99"/>
                </a:solidFill>
                <a:latin typeface="Nimbus Sans"/>
                <a:ea typeface="Nimbus Sans"/>
                <a:cs typeface="Nimbus Sans"/>
              </a:rPr>
              <a:t>PARTNER PRESENTATION · SEA OTTER EUROPE</a:t>
            </a:r>
          </a:p>
        </p:txBody>
      </p:sp>
    </p:spTree>
    <p:extLst>
      <p:ext uri="{BB962C8B-B14F-4D97-AF65-F5344CB8AC3E}">
        <p14:creationId xmlns:p14="http://schemas.microsoft.com/office/powerpoint/2010/main" val="3365271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B55DCC-337C-4915-8529-654D8781A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572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2850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One event. Five</a:t>
            </a:r>
          </a:p>
          <a:p xmlns:a="http://schemas.openxmlformats.org/drawingml/2006/main">
            <a:pPr algn="l">
              <a:defRPr sz="2850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2850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disconnected decisions.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ADE721-BDB2-43A9-B350-3A4B8991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657350"/>
            <a:ext cx="6191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Athletes often coordinate training, equipment, accommodation, local movement and the companion experience across separate providers.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3BFF5C-28F1-4CE1-BFA7-BE0E68B49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0"/>
            <a:ext cx="4714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B1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A746E7-E859-410B-A594-62EE919C4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7429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78AC27-6DAB-4BC7-8FCB-5F8EBAB4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70485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875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PREPARE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CB9B89-DD20-4166-8862-BD39CECE0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0096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B7AA99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B7AA99"/>
                </a:solidFill>
                <a:latin typeface="Nimbus Sans"/>
                <a:ea typeface="Nimbus Sans"/>
                <a:cs typeface="Nimbus Sans"/>
              </a:rPr>
              <a:t>Training and readiness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91603B-BA57-4269-A080-1D31D2C4A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8097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ADAE4B-088B-4391-8615-3D51F57A6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77165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875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ARRIVE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F876E1-B78C-4020-878E-F42CF688F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0764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B7AA99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B7AA99"/>
                </a:solidFill>
                <a:latin typeface="Nimbus Sans"/>
                <a:ea typeface="Nimbus Sans"/>
                <a:cs typeface="Nimbus Sans"/>
              </a:rPr>
              <a:t>Equipment and logistics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8D5AB3-C465-4B47-8D25-C06B44637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8765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DAF3A7-3588-4446-A3CD-2D874581E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83845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875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PERFORM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E2457D-8AB9-4EA9-AF1E-B0637D285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1432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B7AA99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B7AA99"/>
                </a:solidFill>
                <a:latin typeface="Nimbus Sans"/>
                <a:ea typeface="Nimbus Sans"/>
                <a:cs typeface="Nimbus Sans"/>
              </a:rPr>
              <a:t>Event-day support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5BAB9E-068D-4FC9-A11B-5BD656DED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9433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75F2A4-D4EA-4B2F-9B4C-D651820F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90525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875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SHARE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FCD848-2372-4D1E-97EA-729A46A15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2100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B7AA99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B7AA99"/>
                </a:solidFill>
                <a:latin typeface="Nimbus Sans"/>
                <a:ea typeface="Nimbus Sans"/>
                <a:cs typeface="Nimbus Sans"/>
              </a:rPr>
              <a:t>A companion journey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4FF83E-74B5-441A-8BB6-8DEF8853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0101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EB814A-F6DC-4BE7-BC1E-2F429AF44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97205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875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RETURN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F01D98-707C-4B04-BF5D-B5F23A422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768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B7AA99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B7AA99"/>
                </a:solidFill>
                <a:latin typeface="Nimbus Sans"/>
                <a:ea typeface="Nimbus Sans"/>
                <a:cs typeface="Nimbus Sans"/>
              </a:rPr>
              <a:t>Recovery and continuity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472E89-FE75-474A-BED1-FBE78781A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210050"/>
            <a:ext cx="60483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2175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Every handoff adds friction. EJE connects the full journey around the person.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2820FB-7B49-474E-815B-14A2F0BAE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324475"/>
            <a:ext cx="5619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D705B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 i="0">
                <a:solidFill>
                  <a:srgbClr val="6D705B"/>
                </a:solidFill>
                <a:latin typeface="Nimbus Sans"/>
                <a:ea typeface="Nimbus Sans"/>
                <a:cs typeface="Nimbus Sans"/>
              </a:rPr>
              <a:t>The opportunity begins before the start line and continues after the event.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D3EA81-C14A-43F5-A5DC-C5F084C9B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EJE EXPERIENCES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C76F2B-0112-4D42-A94A-0FB9B56F4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6023064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EE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9e85760fbd4782"/>
          <a:stretch xmlns:a="http://schemas.openxmlformats.org/drawingml/2006/main"/>
        </p:blipFill>
        <p:spPr>
          <a:xfrm xmlns:a="http://schemas.openxmlformats.org/drawingml/2006/main">
            <a:off x="0" y="50800"/>
            <a:ext cx="5067300" cy="67564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F9A97E-CCF6-4CDC-8965-DA3D02CD1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590550"/>
            <a:ext cx="5810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2925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Designed around the way people live sport.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1B703D-CBCE-4C04-93F6-FB29F7051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11455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TRAIN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6B8FC5-E4CC-44CA-87F9-7EF5E0C08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419350"/>
            <a:ext cx="5219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3E2A20"/>
                </a:solidFill>
                <a:latin typeface="C059"/>
                <a:ea typeface="C059"/>
                <a:cs typeface="C059"/>
              </a:defRPr>
            </a:pPr>
            <a:r>
              <a:rPr sz="1875" b="0" i="0">
                <a:solidFill>
                  <a:srgbClr val="3E2A20"/>
                </a:solidFill>
                <a:latin typeface="C059"/>
                <a:ea typeface="C059"/>
                <a:cs typeface="C059"/>
              </a:rPr>
              <a:t>Preparation that fits the athlete and their goals.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A43421-4628-43CF-8690-C15C3F317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038475"/>
            <a:ext cx="5219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71E71F-4FAB-4127-A005-12D9A2957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23850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CONNECT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8B52B9-4BC0-4624-B375-CF26D8FB6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543300"/>
            <a:ext cx="5219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3E2A20"/>
                </a:solidFill>
                <a:latin typeface="C059"/>
                <a:ea typeface="C059"/>
                <a:cs typeface="C059"/>
              </a:defRPr>
            </a:pPr>
            <a:r>
              <a:rPr sz="1875" b="0" i="0">
                <a:solidFill>
                  <a:srgbClr val="3E2A20"/>
                </a:solidFill>
                <a:latin typeface="C059"/>
                <a:ea typeface="C059"/>
                <a:cs typeface="C059"/>
              </a:rPr>
              <a:t>Spaces and community that sustain the practice.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056FA1-B41A-44A3-9E07-D32E5BF91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4162425"/>
            <a:ext cx="5219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B95C3C-4824-4F6C-BB53-691A49F9E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436245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TRAVEL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974101-B6B8-4E34-9305-5A7C7FB53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4667250"/>
            <a:ext cx="5219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3E2A20"/>
                </a:solidFill>
                <a:latin typeface="C059"/>
                <a:ea typeface="C059"/>
                <a:cs typeface="C059"/>
              </a:defRPr>
            </a:pPr>
            <a:r>
              <a:rPr sz="1875" b="0" i="0">
                <a:solidFill>
                  <a:srgbClr val="3E2A20"/>
                </a:solidFill>
                <a:latin typeface="C059"/>
                <a:ea typeface="C059"/>
                <a:cs typeface="C059"/>
              </a:rPr>
              <a:t>Event, destination and logistics in one itinerary.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D5F552-6596-4F65-ACD8-046BC51E3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5286375"/>
            <a:ext cx="5219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204A9A-D4C4-49D4-A81E-A409CD83F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5695950"/>
            <a:ext cx="514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rPr>
              <a:t>We first understand the person. Then we design the experience.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0A2C58-0AAC-4AE1-9C51-D91DB7F09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EJE EXPERIENCES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F97EE4-3AAA-4080-A1FE-83A5CB3CD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8024141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d8dbd0f9ca4e58"/>
          <a:srcRect xmlns:a="http://schemas.openxmlformats.org/drawingml/2006/main" l="0" t="3767" r="0" b="37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29400" y="0"/>
            <a:ext cx="55626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16A795-B974-4CF5-BC66-68527CC6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TRAIN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560DB1-D2C1-4483-AFED-008F01CB0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"/>
            <a:ext cx="5334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2925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Preparation becomes part of the experience.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35CA3A-3BDA-470A-8891-FC4242364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228850"/>
            <a:ext cx="5143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A warm, formal and structured training environment with the equipment and connected technology needed to follow progress.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4DAE08-15C2-4826-8DFE-64EE2E974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571875"/>
            <a:ext cx="1809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rPr>
              <a:t>PERSONAL PROFILE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0C5D58-9E71-469A-9F64-DCEC06177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543300"/>
            <a:ext cx="323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rPr>
              <a:t>Goals, habits and event demands shape the plan.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FB842E-7ED8-46F9-974C-59E80D54A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133850"/>
            <a:ext cx="1809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rPr>
              <a:t>PURPOSEFUL SPACE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6A1A1D-9827-474E-911D-751EB9A1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105275"/>
            <a:ext cx="323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rPr>
              <a:t>Every element supports an effective session.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4411AE-2432-4964-97FF-1F626F18F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695825"/>
            <a:ext cx="1809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rPr>
              <a:t>CONNECTED TECHNOLOGY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F1A3D0-1E31-4205-B06E-B24135279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667250"/>
            <a:ext cx="323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rPr>
              <a:t>The athlete can monitor and continue the process.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91D27F-1428-49D9-8464-33811D543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257800"/>
            <a:ext cx="18097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rPr>
              <a:t>TRAVEL READINESS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79A5A9-9C33-4B2D-89C4-5DAB1CB1B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229225"/>
            <a:ext cx="323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rPr>
              <a:t>Preparation extends into equipment and departure planning.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846C59-6F41-435F-83AD-6783DFA54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EJE EXPERIENCES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633AF5-2B56-4E9B-B44F-3F39F16D2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356438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211B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620EE3-D731-4218-8E71-6DFE36BFA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285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Architecture that supports performance and belonging.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684BC5-B016-43BD-AF30-3DF42852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20015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D6CCC1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D6CCC1"/>
                </a:solidFill>
                <a:latin typeface="Nimbus Sans"/>
                <a:ea typeface="Nimbus Sans"/>
                <a:cs typeface="Nimbus Sans"/>
              </a:rPr>
              <a:t>EJE Connect translates the person’s needs into spaces that already feel ready for the sport.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e9ef9cbc36480f"/>
          <a:srcRect xmlns:a="http://schemas.openxmlformats.org/drawingml/2006/main" l="0" t="13125" r="0" b="1312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847850"/>
            <a:ext cx="3429000" cy="33718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A8712E-2FF2-4B7A-A787-A4C0A7746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RESIDENTIAL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F3F6FD-892E-4356-924F-86174EE5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323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425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Personal training integrated into daily life.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03b7fac3c64df4"/>
          <a:srcRect xmlns:a="http://schemas.openxmlformats.org/drawingml/2006/main" l="0" t="13125" r="0" b="1312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19600" y="1847850"/>
            <a:ext cx="3429000" cy="33718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8B8D43-C474-4E11-9B75-75B916D08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54102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COMMERCIAL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F621C0-0DF6-4962-8AE3-6F89F5B0B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5695950"/>
            <a:ext cx="323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425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A scalable experience for clubs, studios and businesses.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fe188565f84a2a"/>
          <a:srcRect xmlns:a="http://schemas.openxmlformats.org/drawingml/2006/main" l="0" t="13125" r="0" b="1312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29600" y="1847850"/>
            <a:ext cx="3429000" cy="33718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C5B3E9-F7AC-464C-B79C-FB37895B9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54102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HOSPITALITY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3BD875-803B-44BE-A9A1-AC25FC711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5695950"/>
            <a:ext cx="323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425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Endurance-ready spaces that extend the stay.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8D8988-B8FA-4DCD-9406-4475E5DDF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E9E1D7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E9E1D7"/>
                </a:solidFill>
                <a:latin typeface="Nimbus Sans"/>
                <a:ea typeface="Nimbus Sans"/>
                <a:cs typeface="Nimbus Sans"/>
              </a:rPr>
              <a:t>EJE EXPERIENCES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E0C149-7011-447D-A85D-635CEC57D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E9E1D7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E9E1D7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095953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2EE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06a46fd04a4cae"/>
          <a:stretch xmlns:a="http://schemas.openxmlformats.org/drawingml/2006/main"/>
        </p:blipFill>
        <p:spPr>
          <a:xfrm xmlns:a="http://schemas.openxmlformats.org/drawingml/2006/main">
            <a:off x="104775" y="0"/>
            <a:ext cx="5143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8BECF0-2760-4237-83EF-02DA5D3DF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42925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TRAVEL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FD3F69-ED66-4606-B6D1-9EBAEE192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942975"/>
            <a:ext cx="5524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2925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The event and the destination belong together.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94B4EC-54B1-4758-BDA8-34909D75E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228850"/>
            <a:ext cx="519112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Event access, equipment logistics, boutique stays, local movement, culture and gastronomy come together in one considered itinerary.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D9FF82-BBAC-4A7D-812F-DB2C6125C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57187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F49B5B-C2B1-42E1-8731-2490C225E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54330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1575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EXPLORE THE TOURS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39CFD6-6186-4FEB-B83D-65F5D81D3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905250"/>
            <a:ext cx="4905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514301-B6F5-4151-B1E1-E1A1AE4CC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1624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F86D6E-9DB3-41E3-8330-661401F0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1338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1575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RIDE THE CLASSICS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0356F6-05CD-4119-B017-A99AC6D86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495800"/>
            <a:ext cx="4905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7D6731-CCF6-468D-9666-9B63CDF98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75297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43C218-0581-428E-89BD-B11658ADD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72440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1575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RIDE EUROPE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28F3CD-1A95-4212-8F16-5278CD1A6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086350"/>
            <a:ext cx="4905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F9F059-4AAE-4815-ABFE-C9B87AFFE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3435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794EA7-AABE-4E2E-B2DC-0224B256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53149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1575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RUN EUROPE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A22650-5C54-4BEB-A0B1-DF2FDBB3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676900"/>
            <a:ext cx="4905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AB10A5-8C9B-4944-9345-43DE648D7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EJE EXPERIENCES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7A770C-FFD8-4862-9D6B-E310AF6F1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459248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FEF76B-38F6-467E-B8EE-DE6DF4A38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2850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One relationship across the full journey.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6F7935-F099-411F-99B6-B45626B39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20015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The plan remains coherent as the athlete moves from preparation to return.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7C85DA-1D84-4A27-A902-3EB57775A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71675"/>
            <a:ext cx="3476625" cy="3581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E2A2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B83643-B61A-416E-BCDC-D4EE802D4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669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F2EEE6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F2EEE6"/>
                </a:solidFill>
                <a:latin typeface="Nimbus Sans"/>
                <a:ea typeface="Nimbus Sans"/>
                <a:cs typeface="Nimbus Sans"/>
              </a:rPr>
              <a:t>BEFORE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6A02B7-9184-4AA2-ABB6-65CB26DF7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8130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95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PROFILE + PREPARATION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019110-AAFF-49CF-948E-129AFAFAE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38550"/>
            <a:ext cx="2857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rPr>
              <a:t>We understand the athlete, the event and the equipment. Training goals and travel choices start from the same brief.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C329A-0EAE-4AC2-9FEB-2EF62CC18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1971675"/>
            <a:ext cx="3476625" cy="3581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705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47C9ED-AFC4-4D61-B2CC-51878D1FB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22669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F2EEE6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F2EEE6"/>
                </a:solidFill>
                <a:latin typeface="Nimbus Sans"/>
                <a:ea typeface="Nimbus Sans"/>
                <a:cs typeface="Nimbus Sans"/>
              </a:rPr>
              <a:t>DURING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6C58AC-2864-481C-B65F-B6D1EC040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278130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95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ACCESS + SUPPORT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913DAF-4B5F-4CA2-8053-8374AB778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3638550"/>
            <a:ext cx="2857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rPr>
              <a:t>Transfers, event access and local decisions follow one itinerary. The athlete knows who is supporting the journey.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521C4B-BBAD-4451-9F40-D3428D1F9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971675"/>
            <a:ext cx="3476625" cy="3581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705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D0C290-4221-4AA7-9847-19246B97E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2669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F2EEE6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F2EEE6"/>
                </a:solidFill>
                <a:latin typeface="Nimbus Sans"/>
                <a:ea typeface="Nimbus Sans"/>
                <a:cs typeface="Nimbus Sans"/>
              </a:rPr>
              <a:t>AFTER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940F4C-193E-4F22-8FE1-F9B08DD25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78130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95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RECOVERY + CONTINUITY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3E7C1F-5AB2-4F8D-B0E1-AD2336A4E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638550"/>
            <a:ext cx="2857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rPr>
              <a:t>Shared moments, recovery and the next sports goal extend the relationship beyond the finish line.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BC7C32-28A7-4461-B14D-B2F8E5BFB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876925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1725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Confidence grows when every stage feels connected.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A7A0BC-8DD2-4BD7-BB17-F1E44FE68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EJE EXPERIENCES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824A14-06DE-4F23-8177-F44757DB6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968566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2EE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26e166281d4139"/>
          <a:stretch xmlns:a="http://schemas.openxmlformats.org/drawingml/2006/main"/>
        </p:blipFill>
        <p:spPr>
          <a:xfrm xmlns:a="http://schemas.openxmlformats.org/drawingml/2006/main">
            <a:off x="7048500" y="0"/>
            <a:ext cx="5143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88523E-EAD0-40B8-8E53-0DEFC030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THE COMPANION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D2146A-FEE8-4BCD-98A1-6DF709EAB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5143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2925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The companion has a journey of their own.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C53670-9839-48C9-8D97-DE0CAD66A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352675"/>
            <a:ext cx="4953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While the athlete prepares and competes, companions receive a considered program of culture, gastronomy, local discovery and shared moments.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84FC28-518B-4FD5-B683-462724087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905250"/>
            <a:ext cx="4667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6D705B"/>
                </a:solidFill>
                <a:latin typeface="C059"/>
                <a:ea typeface="C059"/>
                <a:cs typeface="C059"/>
              </a:defRPr>
            </a:pPr>
            <a:r>
              <a:rPr sz="1950" b="0" i="0">
                <a:solidFill>
                  <a:srgbClr val="6D705B"/>
                </a:solidFill>
                <a:latin typeface="C059"/>
                <a:ea typeface="C059"/>
                <a:cs typeface="C059"/>
              </a:rPr>
              <a:t>A meaningful experience in parallel.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F88E94-0F39-4032-9302-6BECBCD31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810125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INDEPENDENT DISCOVERY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436CA2-1A33-4C89-BAA9-DA73C87BC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895850"/>
            <a:ext cx="2333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B374B2-69E8-479E-B30C-9E2E4047D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23875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SHARED HIGHLIGHTS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660773-B0D8-483F-889D-8B0038053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324475"/>
            <a:ext cx="2333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C3451D-B069-4CE1-A0FD-C1C1D1EFC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667375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LOCAL KNOWLEDGE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1E78DA-B2F4-4E7B-BB33-F2EA805A1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753100"/>
            <a:ext cx="2333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D9E70B-EF4D-44E5-9489-570B596A5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EJE EXPERIENCES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6C2FC4-49EE-4179-B794-A93F58A57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3992442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211B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D0639F-C313-43CF-A3F7-C6DBDE2CE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285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Built for the moments athletes plan their year around.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2F38C1-7960-48F1-ACE5-97FC159CE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20015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D6CCC1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D6CCC1"/>
                </a:solidFill>
                <a:latin typeface="Nimbus Sans"/>
                <a:ea typeface="Nimbus Sans"/>
                <a:cs typeface="Nimbus Sans"/>
              </a:rPr>
              <a:t>Curated programs combine a recognizable sporting objective with a deeper sense of place.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3371500ed54b3a"/>
          <a:srcRect xmlns:a="http://schemas.openxmlformats.org/drawingml/2006/main" l="0" t="11818" r="0" b="118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91400" y="1676400"/>
            <a:ext cx="4191000" cy="42672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70FFB8-0646-463A-8202-D68610F03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88595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GRAND TOURS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7DD87A-31D0-4FF4-AA79-75B0D6EB8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1812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50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Five-stage experiences with boutique stays, local food and optional riding.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1F8539-EE3A-47E9-8F30-1A15B2B03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87655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THE CLASSICS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327173-DBAE-44A4-9DCC-62F821DB7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1718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50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Iconic races approached through access, context and cycling culture.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E2F4A1-282D-4EE5-B4D0-E33D52162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86715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EUROPEAN ROUTES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8F0031-F660-4C4D-A5D0-539C86146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1624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50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Destinations selected for the quality of the road and the experience around it.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DDC785-F388-4757-B2DE-39D34CA9D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85775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CITY HALF MARATHONS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187BBD-FC26-434D-9767-0D6EEBFE9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1530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150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Running goals paired with cities worth discovering together.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82F819-2EE9-4338-B948-7F627FDF7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981700"/>
            <a:ext cx="6334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B7AA99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B7AA99"/>
                </a:solidFill>
                <a:latin typeface="Nimbus Sans"/>
                <a:ea typeface="Nimbus Sans"/>
                <a:cs typeface="Nimbus Sans"/>
              </a:rPr>
              <a:t>Small groups or individual departures. Support before, during and after the event.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D38273-D72A-4FE2-ACE0-0F9D5A783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E9E1D7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E9E1D7"/>
                </a:solidFill>
                <a:latin typeface="Nimbus Sans"/>
                <a:ea typeface="Nimbus Sans"/>
                <a:cs typeface="Nimbus Sans"/>
              </a:rPr>
              <a:t>EJE EXPERIENCES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F8CEAD-B936-48A2-9638-4A914C782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E9E1D7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E9E1D7"/>
                </a:solidFill>
                <a:latin typeface="Nimbus Sans"/>
                <a:ea typeface="Nimbus Sans"/>
                <a:cs typeface="Nimbus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0410984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71A4CF1-06F3-47AA-ABD5-D95267F58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2850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Where EJE creates the difference.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BB87AF-F93F-48B2-ACA0-9A16CD33D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20015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Our advantage comes from connecting disciplines that the market usually delivers separately.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7CF7F5-4C29-4DE0-95C9-CBECFD0B2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85925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CAPABILITY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D4BFDF-17FD-4648-8323-C9C30DFC2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685925"/>
            <a:ext cx="157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defRPr>
            </a:pPr>
            <a:r>
              <a:rPr sz="750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rPr>
              <a:t>TRAVEL AGENCY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132F44-D3FA-4C10-A453-7E8279D4A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685925"/>
            <a:ext cx="157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defRPr>
            </a:pPr>
            <a:r>
              <a:rPr sz="750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rPr>
              <a:t>EVENT PACKAGE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47C12B-DFB9-45E0-A3B4-933C25C16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685925"/>
            <a:ext cx="157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defRPr>
            </a:pPr>
            <a:r>
              <a:rPr sz="750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rPr>
              <a:t>SPECIALIST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12EBB1-F169-4DD6-8107-D6D7CBEA8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1685925"/>
            <a:ext cx="157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75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EJE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4C5FB9-44BE-4512-9C6B-6FE3DD80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109728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EE6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FB351D-7BF4-44AD-BDAC-05D82535A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85975"/>
            <a:ext cx="3095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rPr>
              <a:t>Sports motivation shapes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2017B0-E836-40CC-9BD9-B8DE73E0E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09550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LIMITED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CA7AB4-330D-4788-9EB0-C39538A18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09550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PARTIAL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4472F9-5350-46FF-943B-564BFF6FF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9550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CORE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FFE8BA-FE5E-4151-8A2C-1E062E5B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209550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CORE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7FD066-AA16-4A7A-B4BF-2C28BF700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14625"/>
            <a:ext cx="3095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rPr>
              <a:t>Equipment and event logistics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985730-4429-488E-ABC9-D1BBC9483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72415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PARTIAL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88366C-0FCD-416D-A779-2EB4D822F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72415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CORE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D40E00-2762-46F4-AD16-DA5A806C4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2415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LIMITED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D97A75-96F8-43CF-9924-AED481FAF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272415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CORE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AC52E5-3931-475B-B998-20AEDFDC2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109728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EE6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6FBE57-828D-48B0-8105-DFC0BBD1F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43275"/>
            <a:ext cx="3095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rPr>
              <a:t>Companion journey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13D035-832D-445E-8025-6E78D44A5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35280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PARTIAL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FD4AD9-9E6B-41F9-AB42-66D6B257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35280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LIMITED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9D6499-A1B1-4E1D-9E96-005E76CDB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35280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LIMITED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9D45EC-12DA-4E7C-B254-3ECFC949B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335280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CORE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32BEE2-36AA-4B82-A84D-4C4B58069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71925"/>
            <a:ext cx="3095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rPr>
              <a:t>Purpose-built training spaces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D50248C-7529-4C96-9A0C-1ED1C8C5D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98145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LIMITED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2EFF79-8706-4D28-92FE-C06A1ADC5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98145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LIMITED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9A2A15B-604D-4206-B3B9-2AE7545CF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8145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CORE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AD6B0AE-D04A-46FE-BCE0-F40890D64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398145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CORE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4B5E8D-6EE4-4A79-AAD9-7A0994560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109728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EE6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2187643-0528-4642-927D-83BF328B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00575"/>
            <a:ext cx="3095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211B17"/>
                </a:solidFill>
                <a:latin typeface="Nimbus Sans"/>
                <a:ea typeface="Nimbus Sans"/>
                <a:cs typeface="Nimbus Sans"/>
              </a:rPr>
              <a:t>Continuity before, during and after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2625450-E8E6-41FB-9214-9DA5AC2BA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61010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LIMITED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A684898-0919-48DD-ACB6-773BF3185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61010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PARTIAL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3F4AFAA-601F-4EE6-8DFE-8299BE1C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61010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PARTIAL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32AEBD3-CD9B-4F2D-B50D-34DA0955C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610100"/>
            <a:ext cx="1571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CORE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AD23029-8DBF-4670-95AA-A21CD265C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1524000"/>
            <a:ext cx="2047875" cy="3743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C7059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E3B59A4-0CD0-42EC-A3E6-F9D9BFD9F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4673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3E2A20"/>
                </a:solidFill>
                <a:latin typeface="C059"/>
                <a:ea typeface="C059"/>
                <a:cs typeface="C059"/>
              </a:defRPr>
            </a:pPr>
            <a:r>
              <a:rPr sz="1725" b="0" i="0">
                <a:solidFill>
                  <a:srgbClr val="3E2A20"/>
                </a:solidFill>
                <a:latin typeface="C059"/>
                <a:ea typeface="C059"/>
                <a:cs typeface="C059"/>
              </a:rPr>
              <a:t>EJE begins with the athlete, includes the companion and designs every physical and logistical touchpoint as one experience.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7FAE7B5-BE1F-4616-86FA-57782DC40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EJE EXPERIENCES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869DDCF-28BA-44BA-AD39-51E3CC7C5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986327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EE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28CB4B-2A7C-4A7D-B54B-4265373E1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95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E2A2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56AA14-5FB1-4A81-A67F-FFFAEAA97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90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B7AA99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B7AA99"/>
                </a:solidFill>
                <a:latin typeface="Nimbus Sans"/>
                <a:ea typeface="Nimbus Sans"/>
                <a:cs typeface="Nimbus Sans"/>
              </a:rPr>
              <a:t>PARTNERSHIP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A1247F-722F-4DB8-BA86-379180393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295275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285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One relationship. Multiple points of value.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78E991-01D0-4FA4-A731-8CEA2DE27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924175"/>
            <a:ext cx="2905125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rPr>
              <a:t>EJE can create value through curated travel programs, design and integration projects, partner programs and the future community and store.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F6E958-4991-4895-B672-08848793B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057775"/>
            <a:ext cx="2905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B7AA99"/>
                </a:solidFill>
                <a:latin typeface="C059"/>
                <a:ea typeface="C059"/>
                <a:cs typeface="C059"/>
              </a:defRPr>
            </a:pPr>
            <a:r>
              <a:rPr sz="1650" b="0" i="0">
                <a:solidFill>
                  <a:srgbClr val="B7AA99"/>
                </a:solidFill>
                <a:latin typeface="C059"/>
                <a:ea typeface="C059"/>
                <a:cs typeface="C059"/>
              </a:rPr>
              <a:t>A platform that can grow across experiences, spaces and recurring relationships.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8F832D-9E1A-4753-80C1-4C0CC76F3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6858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HOTELS + RESORTS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821B1F-68D5-4E93-87E5-933DD1508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657225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1500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Differentiate the stay and build recurring sports programs.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934110-D75F-4DE2-A08F-18167654C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314450"/>
            <a:ext cx="6667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54B14E-9C99-4061-A343-D0C29F8ED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7526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DEVELOPERS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A76872-3220-4DFB-A565-37782C2B7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724025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1500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Create an amenity designed around residents and daily use.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BB8011-5711-4B13-9EC1-CFAA44A4F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381250"/>
            <a:ext cx="6667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2F73A2-ED94-4E31-B28F-8B95FB19C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8194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CLUBS + STUDIOS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FDE6F3-9C86-46C7-9333-C4ED656C1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790825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1500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Extend the member experience into destination travel.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438B1F-76C3-40E9-B3F0-D84DB5C2E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448050"/>
            <a:ext cx="6667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351556-881E-470A-BE22-F13E84BA8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8862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EVENTS + DESTINATIONS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493471-E1A2-4BCF-A18C-45A8AC567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857625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1500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Improve the journey for athletes and companions.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B73363-F6FF-4833-B79B-AA9928B62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514850"/>
            <a:ext cx="6667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529CFA-D8D5-435C-A2F3-DD81BB98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9530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900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BRANDS + TECHNOLOGY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A62015-52CE-4E17-B755-3FC1CE959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924425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211B17"/>
                </a:solidFill>
                <a:latin typeface="C059"/>
                <a:ea typeface="C059"/>
                <a:cs typeface="C059"/>
              </a:defRPr>
            </a:pPr>
            <a:r>
              <a:rPr sz="1500" b="0" i="0">
                <a:solidFill>
                  <a:srgbClr val="211B17"/>
                </a:solidFill>
                <a:latin typeface="C059"/>
                <a:ea typeface="C059"/>
                <a:cs typeface="C059"/>
              </a:rPr>
              <a:t>Integrate products where they add practical value.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822E7D-B375-4269-A0BA-09D6B6ACD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581650"/>
            <a:ext cx="6667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AA9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F00BFC-AA81-43D2-97D2-F974B8F52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953125"/>
            <a:ext cx="657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defRPr>
            </a:pPr>
            <a:r>
              <a:rPr sz="1275" b="1" i="0">
                <a:solidFill>
                  <a:srgbClr val="6D705B"/>
                </a:solidFill>
                <a:latin typeface="Nimbus Sans"/>
                <a:ea typeface="Nimbus Sans"/>
                <a:cs typeface="Nimbus Sans"/>
              </a:rPr>
              <a:t>Partnership structures can begin with one program and expand across the EJE platform.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939ECA-D7C3-4D55-BCD8-F90FED51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219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EJE EXPERIENCES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79FC9C-82CA-4186-99BD-2BD3D1257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defRPr>
            </a:pPr>
            <a:r>
              <a:rPr sz="825" b="1" i="0">
                <a:solidFill>
                  <a:srgbClr val="3E2A20"/>
                </a:solidFill>
                <a:latin typeface="Nimbus Sans"/>
                <a:ea typeface="Nimbus Sans"/>
                <a:cs typeface="Nimbus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651343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211B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fc3b79d58d46e4"/>
          <a:stretch xmlns:a="http://schemas.openxmlformats.org/drawingml/2006/main"/>
        </p:blipFill>
        <p:spPr>
          <a:xfrm xmlns:a="http://schemas.openxmlformats.org/drawingml/2006/main">
            <a:off x="7067550" y="12700"/>
            <a:ext cx="5124450" cy="68326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723381-48C7-42EF-A61E-1E153B9F4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067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B17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0C446B-8547-4052-B7BD-70202C242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714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3450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EJE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0260A9-6DC5-4A36-B83B-28499AE91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9906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B7AA99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 i="0">
                <a:solidFill>
                  <a:srgbClr val="B7AA99"/>
                </a:solidFill>
                <a:latin typeface="Nimbus Sans"/>
                <a:ea typeface="Nimbus Sans"/>
                <a:cs typeface="Nimbus Sans"/>
              </a:rPr>
              <a:t>EXPERIENCES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9620C8-0939-4576-B171-42C04EC79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9775"/>
            <a:ext cx="561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 b="0" i="0">
                <a:solidFill>
                  <a:srgbClr val="F2EEE6"/>
                </a:solidFill>
                <a:latin typeface="C059"/>
                <a:ea typeface="C059"/>
                <a:cs typeface="C059"/>
              </a:defRPr>
            </a:pPr>
            <a:r>
              <a:rPr sz="3525" b="0" i="0">
                <a:solidFill>
                  <a:srgbClr val="F2EEE6"/>
                </a:solidFill>
                <a:latin typeface="C059"/>
                <a:ea typeface="C059"/>
                <a:cs typeface="C059"/>
              </a:rPr>
              <a:t>Let’s build the complete experience.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A18EC2-93F6-4960-8E11-71B6ED6CE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71475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 i="0">
                <a:solidFill>
                  <a:srgbClr val="9C7059"/>
                </a:solidFill>
                <a:latin typeface="Nimbus Sans"/>
                <a:ea typeface="Nimbus Sans"/>
                <a:cs typeface="Nimbus Sans"/>
              </a:rPr>
              <a:t>TRAIN. CONNECT. TRAVEL.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7BEE70-274D-4494-B397-12F9A5E82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505325"/>
            <a:ext cx="4095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rPr>
              <a:t>GUILLERMO</a:t>
            </a:r>
          </a:p>
          <a:p xmlns:a="http://schemas.openxmlformats.org/drawingml/2006/main">
            <a:pPr algn="l">
              <a:defRPr sz="120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rPr>
              <a:t>Founder &amp; Experience Director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rPr>
              <a:t>LORENA</a:t>
            </a:r>
          </a:p>
          <a:p xmlns:a="http://schemas.openxmlformats.org/drawingml/2006/main">
            <a:pPr algn="l">
              <a:defRPr sz="120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i="0">
                <a:solidFill>
                  <a:srgbClr val="F2EEE6"/>
                </a:solidFill>
                <a:latin typeface="Nimbus Sans"/>
                <a:ea typeface="Nimbus Sans"/>
                <a:cs typeface="Nimbus Sans"/>
              </a:rPr>
              <a:t>Commercial &amp; Guest Experience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453170-4C51-4A3C-8AE7-2C33EB2F1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09600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B7AA99"/>
                </a:solidFill>
                <a:latin typeface="Nimbus Sans"/>
                <a:ea typeface="Nimbus Sans"/>
                <a:cs typeface="Nimbus Sans"/>
              </a:defRPr>
            </a:pPr>
            <a:r>
              <a:rPr sz="975" b="1" i="0">
                <a:solidFill>
                  <a:srgbClr val="B7AA99"/>
                </a:solidFill>
                <a:latin typeface="Nimbus Sans"/>
                <a:ea typeface="Nimbus Sans"/>
                <a:cs typeface="Nimbus Sans"/>
              </a:rPr>
              <a:t>WWW.EJEEXPERIENCES.COM</a:t>
            </a:r>
          </a:p>
        </p:txBody>
      </p:sp>
    </p:spTree>
    <p:extLst>
      <p:ext uri="{BB962C8B-B14F-4D97-AF65-F5344CB8AC3E}">
        <p14:creationId xmlns:p14="http://schemas.microsoft.com/office/powerpoint/2010/main" val="12799377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2026-09-09T20:48:38.6120000Z</dcterms:created>
  <dcterms:modified xsi:type="dcterms:W3CDTF">2026-09-09T20:48:38.6120000Z</dcterms:modified>
</coreProperties>
</file>